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22" r:id="rId2"/>
    <p:sldId id="256" r:id="rId3"/>
    <p:sldId id="447" r:id="rId4"/>
    <p:sldId id="450" r:id="rId5"/>
    <p:sldId id="451" r:id="rId6"/>
    <p:sldId id="474" r:id="rId7"/>
    <p:sldId id="266" r:id="rId8"/>
    <p:sldId id="462" r:id="rId9"/>
    <p:sldId id="479" r:id="rId10"/>
    <p:sldId id="478" r:id="rId11"/>
    <p:sldId id="475" r:id="rId12"/>
    <p:sldId id="455" r:id="rId13"/>
    <p:sldId id="453" r:id="rId14"/>
    <p:sldId id="470" r:id="rId15"/>
    <p:sldId id="459" r:id="rId16"/>
    <p:sldId id="456" r:id="rId17"/>
    <p:sldId id="457" r:id="rId18"/>
    <p:sldId id="458" r:id="rId19"/>
    <p:sldId id="460" r:id="rId20"/>
    <p:sldId id="463" r:id="rId21"/>
    <p:sldId id="464" r:id="rId22"/>
    <p:sldId id="469" r:id="rId23"/>
    <p:sldId id="466" r:id="rId24"/>
    <p:sldId id="477" r:id="rId25"/>
    <p:sldId id="473" r:id="rId26"/>
    <p:sldId id="427" r:id="rId27"/>
    <p:sldId id="471" r:id="rId28"/>
    <p:sldId id="430" r:id="rId29"/>
    <p:sldId id="468" r:id="rId30"/>
    <p:sldId id="467" r:id="rId31"/>
    <p:sldId id="44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8" autoAdjust="0"/>
    <p:restoredTop sz="96650" autoAdjust="0"/>
  </p:normalViewPr>
  <p:slideViewPr>
    <p:cSldViewPr>
      <p:cViewPr varScale="1">
        <p:scale>
          <a:sx n="90" d="100"/>
          <a:sy n="90" d="100"/>
        </p:scale>
        <p:origin x="-109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8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B9160-805E-4BCC-94F6-3351DA9D4B6D}" type="datetimeFigureOut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DDBB6-B9C4-4554-9989-DFE3EF27EA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8D468-D2AA-41E6-B286-3C768542B8B6}" type="datetimeFigureOut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A556D-0011-4B11-9B3C-DC6537726A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5E9B7-11BD-45EE-BF21-9431CB8EE16F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C02E-AD36-4070-A61A-0265F5027AD4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C8A3-1A4B-4081-8652-9F053AA2E20F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72200" y="6356350"/>
            <a:ext cx="2514600" cy="365125"/>
          </a:xfrm>
        </p:spPr>
        <p:txBody>
          <a:bodyPr/>
          <a:lstStyle/>
          <a:p>
            <a:r>
              <a:rPr lang="en-US" dirty="0" smtClean="0"/>
              <a:t>Olson Tax &amp; Financial Planning, LLC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770-2655-40E5-BA2D-F6656C8D563A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F85C-445D-445B-B5AA-8B80ACBF18A4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571C-FD74-4F2E-BA9E-BAD047050BE7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1D63-8D26-4620-87CA-66A9F9E354A3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DFB-F1BD-49EA-B428-94508D5404E4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3708-0707-4CEF-822C-F4AD23D7FDAE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EFC9-22D4-4D22-A056-959994D49FBA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395A-63B5-4065-9ACD-ABAC625020CA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BAEA-BE5E-4F5D-97D8-CB1E8F966067}" type="datetime1">
              <a:rPr lang="en-US" smtClean="0"/>
              <a:pPr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50B6-22EB-4046-B7F0-657F8006FE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videos.gov/" TargetMode="Externa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Alpha: How Tax Planning Can Add Risk Free Investment Returns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Presented By Dan Olson, CFA</a:t>
            </a:r>
            <a:r>
              <a:rPr lang="en-US" smtClean="0"/>
              <a:t>, CFP®, </a:t>
            </a:r>
            <a:r>
              <a:rPr lang="en-US" dirty="0" smtClean="0"/>
              <a:t>Registered Tax Return Preparer</a:t>
            </a:r>
          </a:p>
          <a:p>
            <a:r>
              <a:rPr lang="en-US" dirty="0" smtClean="0"/>
              <a:t>Olson Tax &amp; Financial Planning LLC</a:t>
            </a:r>
          </a:p>
          <a:p>
            <a:r>
              <a:rPr lang="en-US" dirty="0" smtClean="0"/>
              <a:t>September 27, 2014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EE41-7CF8-4F3B-9CDD-A1E93B36EDF6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Tax Savings: Asset 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General proposition</a:t>
            </a:r>
          </a:p>
          <a:p>
            <a:pPr lvl="1"/>
            <a:r>
              <a:rPr lang="en-US" dirty="0" smtClean="0"/>
              <a:t>Locate investments with high current income in tax deferred accounts</a:t>
            </a:r>
          </a:p>
          <a:p>
            <a:pPr lvl="2"/>
            <a:r>
              <a:rPr lang="en-US" dirty="0" smtClean="0"/>
              <a:t>Investments such as taxable bonds, HY bonds, active (high turnover) mutual funds, high dividend stock strategies</a:t>
            </a:r>
          </a:p>
          <a:p>
            <a:pPr lvl="1"/>
            <a:r>
              <a:rPr lang="en-US" dirty="0" smtClean="0"/>
              <a:t>Locate investments with low or deferrable gains in taxable accounts</a:t>
            </a:r>
          </a:p>
          <a:p>
            <a:pPr lvl="2"/>
            <a:r>
              <a:rPr lang="en-US" dirty="0" smtClean="0"/>
              <a:t>Individual stocks, tax aware funds, stock ETFs that only pay dividend distributions</a:t>
            </a:r>
          </a:p>
          <a:p>
            <a:r>
              <a:rPr lang="en-US" dirty="0" smtClean="0"/>
              <a:t>Two kinds of accounts and two kinds of investments</a:t>
            </a:r>
          </a:p>
          <a:p>
            <a:pPr lvl="1"/>
            <a:r>
              <a:rPr lang="en-US" dirty="0" smtClean="0"/>
              <a:t>Tax exempt</a:t>
            </a:r>
          </a:p>
          <a:p>
            <a:pPr lvl="1"/>
            <a:r>
              <a:rPr lang="en-US" dirty="0" smtClean="0"/>
              <a:t>Tax deferred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Tax Savings: Asset 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“Account Location” means put the investment in the best account</a:t>
            </a:r>
          </a:p>
          <a:p>
            <a:pPr lvl="1"/>
            <a:r>
              <a:rPr lang="en-US" dirty="0" smtClean="0"/>
              <a:t>Ordinary income in deferred accounts, e.g. Traditional IRA</a:t>
            </a:r>
          </a:p>
          <a:p>
            <a:pPr lvl="2"/>
            <a:r>
              <a:rPr lang="en-US" dirty="0" smtClean="0"/>
              <a:t>Defer taxation until in a lower tax bracket</a:t>
            </a:r>
          </a:p>
          <a:p>
            <a:pPr lvl="1"/>
            <a:r>
              <a:rPr lang="en-US" dirty="0" smtClean="0"/>
              <a:t>Qualified income in taxable accounts, e.g. long term capital gains from stocks</a:t>
            </a:r>
          </a:p>
          <a:p>
            <a:pPr lvl="2"/>
            <a:r>
              <a:rPr lang="en-US" dirty="0" smtClean="0"/>
              <a:t>Reduce trading turnover</a:t>
            </a:r>
          </a:p>
          <a:p>
            <a:pPr lvl="2"/>
            <a:r>
              <a:rPr lang="en-US" dirty="0" smtClean="0"/>
              <a:t>Tax long term gains less than short term gains</a:t>
            </a:r>
          </a:p>
          <a:p>
            <a:pPr lvl="2"/>
            <a:r>
              <a:rPr lang="en-US" dirty="0" smtClean="0"/>
              <a:t>Offset capital gains with capital losses</a:t>
            </a:r>
          </a:p>
          <a:p>
            <a:pPr lvl="2"/>
            <a:r>
              <a:rPr lang="en-US" dirty="0" smtClean="0"/>
              <a:t>Know investment basis!</a:t>
            </a:r>
          </a:p>
          <a:p>
            <a:pPr lvl="1"/>
            <a:r>
              <a:rPr lang="en-US" dirty="0" smtClean="0"/>
              <a:t>Fast growing income in tax exempt accounts, e.g. Roth IRA</a:t>
            </a:r>
          </a:p>
          <a:p>
            <a:pPr lvl="2"/>
            <a:r>
              <a:rPr lang="en-US" dirty="0" smtClean="0"/>
              <a:t>No tax paid on the increase in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Exempt: Muni Bonds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Typically, people put munis in taxable accounts, but</a:t>
            </a:r>
          </a:p>
          <a:p>
            <a:r>
              <a:rPr lang="en-US" dirty="0" smtClean="0"/>
              <a:t>Historically taxable bonds outperform munis before tax by 1.0%</a:t>
            </a:r>
          </a:p>
          <a:p>
            <a:r>
              <a:rPr lang="en-US" dirty="0" smtClean="0"/>
              <a:t>Action: Don’t load up on low yielding munis</a:t>
            </a:r>
          </a:p>
          <a:p>
            <a:pPr lvl="1"/>
            <a:r>
              <a:rPr lang="en-US" dirty="0" smtClean="0"/>
              <a:t>Put high returning taxable bonds in tax exempt or tax deferred accounts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Exempt: 0% Tax Bracket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your taxable income is in the 10 or 15% federal income tax bracket, the tax bracket is 0%</a:t>
            </a:r>
          </a:p>
          <a:p>
            <a:r>
              <a:rPr lang="en-US" dirty="0" smtClean="0"/>
              <a:t>Up to $73.8k MFJ or 36.9k Single or MFS</a:t>
            </a:r>
          </a:p>
          <a:p>
            <a:r>
              <a:rPr lang="en-US" dirty="0" smtClean="0"/>
              <a:t>Only qualified dividends and long term capital gains are taxed a 0%</a:t>
            </a:r>
          </a:p>
          <a:p>
            <a:pPr lvl="1"/>
            <a:r>
              <a:rPr lang="en-US" dirty="0" smtClean="0"/>
              <a:t>Take non taxable capital gains to “reset basis”</a:t>
            </a:r>
          </a:p>
          <a:p>
            <a:r>
              <a:rPr lang="en-US" dirty="0" smtClean="0"/>
              <a:t>Note: all NY income taxed at same rate except for excluded items, e.g. NY muni bonds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Exempt: Healthcare Savings Accounts (HSAs)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Recent trend toward high deductible health plans (HDHP)</a:t>
            </a:r>
          </a:p>
          <a:p>
            <a:r>
              <a:rPr lang="en-US" dirty="0" smtClean="0"/>
              <a:t>If HDHP, then set up Healthcare Savings Account (HSA)</a:t>
            </a:r>
          </a:p>
          <a:p>
            <a:pPr lvl="1"/>
            <a:r>
              <a:rPr lang="en-US" dirty="0" smtClean="0"/>
              <a:t>Plan should tell you if HDHP, but generally:</a:t>
            </a:r>
          </a:p>
          <a:p>
            <a:pPr lvl="1"/>
            <a:r>
              <a:rPr lang="en-US" dirty="0" smtClean="0"/>
              <a:t>Deductibles not less than $1,250 individual/2,500 family</a:t>
            </a:r>
          </a:p>
          <a:p>
            <a:pPr lvl="1"/>
            <a:r>
              <a:rPr lang="en-US" dirty="0" smtClean="0"/>
              <a:t>Out of pockets do not exceed $6,250/12,500 </a:t>
            </a:r>
          </a:p>
          <a:p>
            <a:r>
              <a:rPr lang="en-US" dirty="0" smtClean="0"/>
              <a:t>Benefit: IRA on steroids! Employee contributions to HSA are </a:t>
            </a:r>
            <a:r>
              <a:rPr lang="en-US" u="sng" dirty="0" smtClean="0"/>
              <a:t>deductible before AGI</a:t>
            </a:r>
            <a:r>
              <a:rPr lang="en-US" dirty="0" smtClean="0"/>
              <a:t> for all income levels AND distributions for eligible expenses not taxed AND you can carry balance forward </a:t>
            </a:r>
          </a:p>
          <a:p>
            <a:r>
              <a:rPr lang="en-US" dirty="0" smtClean="0"/>
              <a:t>Action: Contribute!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373F-1BF1-4AB8-B6BF-C2879AF2DCE0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 Exempt: Donor Advised Funds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have charitable intent, extra cash, low basis stock</a:t>
            </a:r>
          </a:p>
          <a:p>
            <a:r>
              <a:rPr lang="en-US" dirty="0" smtClean="0"/>
              <a:t>Consider a Donor Advised Fund (DAF)</a:t>
            </a:r>
          </a:p>
          <a:p>
            <a:r>
              <a:rPr lang="en-US" dirty="0" smtClean="0"/>
              <a:t>Multiple benefits:</a:t>
            </a:r>
          </a:p>
          <a:p>
            <a:pPr lvl="1"/>
            <a:r>
              <a:rPr lang="en-US" dirty="0" smtClean="0"/>
              <a:t>Donate investments with high unrealized gains and get deduction for charitable contribution</a:t>
            </a:r>
          </a:p>
          <a:p>
            <a:pPr lvl="1"/>
            <a:r>
              <a:rPr lang="en-US" dirty="0" smtClean="0"/>
              <a:t>Avoid paying tax on unrealized gains</a:t>
            </a:r>
          </a:p>
          <a:p>
            <a:pPr lvl="1"/>
            <a:r>
              <a:rPr lang="en-US" dirty="0" smtClean="0"/>
              <a:t>Let gains in the DAF grow tax free</a:t>
            </a:r>
          </a:p>
          <a:p>
            <a:r>
              <a:rPr lang="en-US" dirty="0" smtClean="0"/>
              <a:t>Action: Donate when taxable income is high; use funds when income is 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Exempt: Capital Loss Carry Forwards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sooner than later – time value of the benefit</a:t>
            </a:r>
          </a:p>
          <a:p>
            <a:pPr lvl="1"/>
            <a:r>
              <a:rPr lang="en-US" dirty="0" smtClean="0"/>
              <a:t>Use losses to offset short and long term capital gains</a:t>
            </a:r>
          </a:p>
          <a:p>
            <a:pPr lvl="1"/>
            <a:r>
              <a:rPr lang="en-US" dirty="0" smtClean="0"/>
              <a:t>Use the loss to offset gain and reset basis at higher level on the investments you want to keep</a:t>
            </a:r>
          </a:p>
          <a:p>
            <a:r>
              <a:rPr lang="en-US" dirty="0" smtClean="0"/>
              <a:t>Maximum deductible loss is $3,000 per year as ordinary</a:t>
            </a:r>
          </a:p>
          <a:p>
            <a:pPr lvl="1"/>
            <a:r>
              <a:rPr lang="en-US" dirty="0" smtClean="0"/>
              <a:t>Takes a long time to fully use this up</a:t>
            </a:r>
          </a:p>
          <a:p>
            <a:r>
              <a:rPr lang="en-US" dirty="0" smtClean="0"/>
              <a:t>Action: Use Specific Identification for investment “tax lots.” Reset basis on investments with gains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Deferred: Exchange Traded Funds, Not Mutual Funds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Mutual funds must distribute any dividends received or capital gains realized</a:t>
            </a:r>
          </a:p>
          <a:p>
            <a:r>
              <a:rPr lang="en-US" dirty="0" smtClean="0"/>
              <a:t>ETFs allow investor to defer capital</a:t>
            </a:r>
          </a:p>
          <a:p>
            <a:r>
              <a:rPr lang="en-US" dirty="0" smtClean="0"/>
              <a:t>ETFs also usually lower expense ratios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Deferred: Passive Rather than Active Investing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Active investments have higher turnover than passive investments (greater than 50% of portfolio annually)</a:t>
            </a:r>
          </a:p>
          <a:p>
            <a:r>
              <a:rPr lang="en-US" dirty="0" smtClean="0"/>
              <a:t>Higher turnover usually mean realized gains</a:t>
            </a:r>
          </a:p>
          <a:p>
            <a:r>
              <a:rPr lang="en-US" dirty="0" smtClean="0"/>
              <a:t>Passive or tax sensitive investing means realization of taxable income is deferred to a future period or offset by capital losses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 Alpha: Withdrawal Order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Good tax planning means you will have a variety of investments and investment accounts in retirement</a:t>
            </a:r>
          </a:p>
          <a:p>
            <a:r>
              <a:rPr lang="en-US" dirty="0" smtClean="0"/>
              <a:t>Withdrawals can be timed to minimize taxes over your lifetime – see Tax Shifting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General Rule: Let investments grow tax deferred as long as possible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Better to withdraw in this order, if no penalty, </a:t>
            </a:r>
          </a:p>
          <a:p>
            <a:pPr lvl="1"/>
            <a:r>
              <a:rPr lang="en-US" dirty="0" smtClean="0"/>
              <a:t>Taxable</a:t>
            </a:r>
          </a:p>
          <a:p>
            <a:pPr lvl="1"/>
            <a:r>
              <a:rPr lang="en-US" dirty="0" smtClean="0"/>
              <a:t>Tax free</a:t>
            </a:r>
          </a:p>
          <a:p>
            <a:pPr lvl="1"/>
            <a:r>
              <a:rPr lang="en-US" dirty="0" smtClean="0"/>
              <a:t>Tax deferred</a:t>
            </a:r>
          </a:p>
          <a:p>
            <a:pPr lvl="1"/>
            <a:r>
              <a:rPr lang="en-US" dirty="0" smtClean="0"/>
              <a:t>Inherited Roth IRA</a:t>
            </a:r>
          </a:p>
          <a:p>
            <a:pPr lvl="1"/>
            <a:r>
              <a:rPr lang="en-US" dirty="0" smtClean="0"/>
              <a:t>Roth IRA</a:t>
            </a:r>
          </a:p>
          <a:p>
            <a:pPr lvl="1"/>
            <a:r>
              <a:rPr lang="en-US" dirty="0" smtClean="0"/>
              <a:t>Inherited IRA</a:t>
            </a:r>
          </a:p>
          <a:p>
            <a:pPr lvl="1"/>
            <a:r>
              <a:rPr lang="en-US" dirty="0" smtClean="0"/>
              <a:t>Any qualified 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/>
              <a:t>Presentation 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aseline="0" dirty="0" smtClean="0"/>
              <a:t>Understand the concept of “tax alpha”</a:t>
            </a:r>
          </a:p>
          <a:p>
            <a:pPr marR="0" lvl="0" rtl="0"/>
            <a:r>
              <a:rPr lang="en-US" baseline="0" dirty="0" smtClean="0"/>
              <a:t>Identify</a:t>
            </a:r>
            <a:r>
              <a:rPr lang="en-US" dirty="0" smtClean="0"/>
              <a:t> areas where you can increase investment return by reducing taxes</a:t>
            </a:r>
          </a:p>
          <a:p>
            <a:pPr marR="0" lvl="0" rtl="0"/>
            <a:r>
              <a:rPr lang="en-US" baseline="0" dirty="0" smtClean="0"/>
              <a:t>Provide 2014-15</a:t>
            </a:r>
            <a:r>
              <a:rPr lang="en-US" dirty="0" smtClean="0"/>
              <a:t> tax update</a:t>
            </a:r>
          </a:p>
          <a:p>
            <a:pPr marR="0" lvl="0" rtl="0"/>
            <a:r>
              <a:rPr lang="en-US" baseline="0" dirty="0" smtClean="0"/>
              <a:t>Clarify</a:t>
            </a:r>
            <a:r>
              <a:rPr lang="en-US" dirty="0" smtClean="0"/>
              <a:t> some frequently asked questions</a:t>
            </a:r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5848-B334-4750-BA2C-AFD9913E7086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 Alpha: Withdrawal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Smooth Taxable Income Over Your Lifetime</a:t>
            </a:r>
          </a:p>
          <a:p>
            <a:r>
              <a:rPr lang="en-US" dirty="0" smtClean="0"/>
              <a:t>Realize investment income when earned income is below your long run average:</a:t>
            </a:r>
          </a:p>
          <a:p>
            <a:pPr lvl="1"/>
            <a:r>
              <a:rPr lang="en-US" dirty="0" smtClean="0"/>
              <a:t>Early in career</a:t>
            </a:r>
          </a:p>
          <a:p>
            <a:pPr lvl="1"/>
            <a:r>
              <a:rPr lang="en-US" dirty="0" smtClean="0"/>
              <a:t>Between jobs</a:t>
            </a:r>
          </a:p>
          <a:p>
            <a:pPr lvl="1"/>
            <a:r>
              <a:rPr lang="en-US" dirty="0" smtClean="0"/>
              <a:t>Before you begin Social Security or Required Minimum Distribution (RMD)</a:t>
            </a:r>
          </a:p>
          <a:p>
            <a:r>
              <a:rPr lang="en-US" dirty="0" smtClean="0"/>
              <a:t>How do you shift income?</a:t>
            </a:r>
          </a:p>
          <a:p>
            <a:pPr lvl="1"/>
            <a:r>
              <a:rPr lang="en-US" dirty="0" smtClean="0"/>
              <a:t>Contribute to a Roth rather than a Traditional IRA</a:t>
            </a:r>
          </a:p>
          <a:p>
            <a:pPr lvl="1"/>
            <a:r>
              <a:rPr lang="en-US" dirty="0" smtClean="0"/>
              <a:t>Convert Traditional IRA to a Roth IRA</a:t>
            </a:r>
          </a:p>
          <a:p>
            <a:pPr lvl="1"/>
            <a:r>
              <a:rPr lang="en-US" dirty="0" smtClean="0"/>
              <a:t>Withdraw from qualified plans (IRAs or 401ks)</a:t>
            </a:r>
          </a:p>
          <a:p>
            <a:pPr lvl="1"/>
            <a:r>
              <a:rPr lang="en-US" dirty="0" smtClean="0"/>
              <a:t>Reset basis on low basis stock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Study: Back Door Roth IRA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Tax benefits of Roth</a:t>
            </a:r>
          </a:p>
          <a:p>
            <a:pPr lvl="1"/>
            <a:r>
              <a:rPr lang="en-US" dirty="0" smtClean="0"/>
              <a:t>Investment income is tax exempt</a:t>
            </a:r>
          </a:p>
          <a:p>
            <a:pPr lvl="1"/>
            <a:r>
              <a:rPr lang="en-US" dirty="0" smtClean="0"/>
              <a:t>Reduces future income since no forced RMD</a:t>
            </a:r>
          </a:p>
          <a:p>
            <a:pPr lvl="1"/>
            <a:r>
              <a:rPr lang="en-US" dirty="0" smtClean="0"/>
              <a:t>Tax diversification regardless of future tax rates</a:t>
            </a:r>
          </a:p>
          <a:p>
            <a:pPr lvl="1"/>
            <a:r>
              <a:rPr lang="en-US" dirty="0" smtClean="0"/>
              <a:t>Estate planning</a:t>
            </a:r>
          </a:p>
          <a:p>
            <a:r>
              <a:rPr lang="en-US" dirty="0" smtClean="0"/>
              <a:t>If you can’t contribute directly to a Roth, then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Roth contribution phase out begins at $178/112k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Evaluate basis in Traditional IRA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Contribute to Traditional IRA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Convert Traditional to Roth IRA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BEWARE: tax basis in existing traditional IRA</a:t>
            </a:r>
          </a:p>
          <a:p>
            <a:r>
              <a:rPr lang="en-US" dirty="0" smtClean="0"/>
              <a:t>IMPORTANT! Track basis in your traditional IRAs</a:t>
            </a:r>
          </a:p>
          <a:p>
            <a:pPr lvl="1"/>
            <a:r>
              <a:rPr lang="en-US" dirty="0" smtClean="0"/>
              <a:t>File Form 8606 to track non deductible IRA contributions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Update: Federal and NY Estate Taxes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Federal exemption increased to $5.25 million per person from $1 mil</a:t>
            </a:r>
          </a:p>
          <a:p>
            <a:r>
              <a:rPr lang="en-US" dirty="0" smtClean="0"/>
              <a:t>Tax rate lowered</a:t>
            </a:r>
          </a:p>
          <a:p>
            <a:pPr lvl="1"/>
            <a:r>
              <a:rPr lang="en-US" dirty="0" smtClean="0"/>
              <a:t>Top rate falls to 40% from 55%</a:t>
            </a:r>
          </a:p>
          <a:p>
            <a:r>
              <a:rPr lang="en-US" dirty="0" smtClean="0"/>
              <a:t>Unified gift and estate</a:t>
            </a:r>
          </a:p>
          <a:p>
            <a:pPr lvl="1"/>
            <a:r>
              <a:rPr lang="en-US" dirty="0" smtClean="0"/>
              <a:t>Gift and exemption amounts now same; give more during lifetime</a:t>
            </a:r>
          </a:p>
          <a:p>
            <a:r>
              <a:rPr lang="en-US" dirty="0" smtClean="0"/>
              <a:t>New: Portable exemption between spouses</a:t>
            </a:r>
          </a:p>
          <a:p>
            <a:pPr lvl="1"/>
            <a:r>
              <a:rPr lang="en-US" dirty="0" smtClean="0"/>
              <a:t>Full exemption for each spouse available even after death of first spouse (use tax return to elect)</a:t>
            </a:r>
          </a:p>
          <a:p>
            <a:r>
              <a:rPr lang="en-US" dirty="0" smtClean="0"/>
              <a:t>Permanent, no sunset, eliminates uncertainty, indexes to inflation</a:t>
            </a:r>
          </a:p>
          <a:p>
            <a:r>
              <a:rPr lang="en-US" dirty="0" smtClean="0"/>
              <a:t>Planning: Keep low basis assets in the estate</a:t>
            </a:r>
          </a:p>
          <a:p>
            <a:pPr lvl="1"/>
            <a:r>
              <a:rPr lang="en-US" dirty="0" smtClean="0"/>
              <a:t>Examples include house, long held stock, raw land</a:t>
            </a:r>
          </a:p>
          <a:p>
            <a:r>
              <a:rPr lang="en-US" dirty="0" smtClean="0"/>
              <a:t>New York amended April 1, 2014; if you die after this date, then</a:t>
            </a:r>
          </a:p>
          <a:p>
            <a:pPr lvl="1"/>
            <a:r>
              <a:rPr lang="en-US" dirty="0" smtClean="0"/>
              <a:t>Estate tax exclusion will match IRS by January 1, 2019; currently $2,062k</a:t>
            </a:r>
          </a:p>
          <a:p>
            <a:pPr lvl="1"/>
            <a:r>
              <a:rPr lang="en-US" dirty="0" smtClean="0"/>
              <a:t>No portability so you’ll to plan your estate</a:t>
            </a:r>
          </a:p>
          <a:p>
            <a:pPr lvl="1"/>
            <a:r>
              <a:rPr lang="en-US" dirty="0" smtClean="0"/>
              <a:t>E.g. For a taxable estate of $1 million, rate is 5.5% rises to 16%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Update: Modernized eFiling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IRS Modernized eFiling</a:t>
            </a:r>
          </a:p>
          <a:p>
            <a:pPr lvl="1"/>
            <a:r>
              <a:rPr lang="en-US" dirty="0" smtClean="0"/>
              <a:t>Biggest technology update in decades</a:t>
            </a:r>
          </a:p>
          <a:p>
            <a:pPr lvl="1"/>
            <a:r>
              <a:rPr lang="en-US" dirty="0" smtClean="0"/>
              <a:t>Faster refunds; faster rejections; faster identification of fraud</a:t>
            </a:r>
          </a:p>
          <a:p>
            <a:pPr lvl="1"/>
            <a:r>
              <a:rPr lang="en-US" dirty="0" smtClean="0"/>
              <a:t>Use of business validation rules to screen</a:t>
            </a:r>
          </a:p>
          <a:p>
            <a:pPr lvl="2"/>
            <a:r>
              <a:rPr lang="en-US" dirty="0" smtClean="0"/>
              <a:t>SSN mismatches one of biggest problems, e.g. EITC</a:t>
            </a:r>
          </a:p>
          <a:p>
            <a:pPr lvl="2"/>
            <a:r>
              <a:rPr lang="en-US" dirty="0" smtClean="0"/>
              <a:t>Schedule A items esp. contributions, miscellaneous</a:t>
            </a:r>
          </a:p>
          <a:p>
            <a:pPr lvl="2"/>
            <a:r>
              <a:rPr lang="en-US" dirty="0" smtClean="0"/>
              <a:t>1099 matching</a:t>
            </a:r>
          </a:p>
          <a:p>
            <a:r>
              <a:rPr lang="en-US" dirty="0" smtClean="0"/>
              <a:t>New York State completed a similar award winning update</a:t>
            </a:r>
          </a:p>
          <a:p>
            <a:pPr lvl="1"/>
            <a:r>
              <a:rPr lang="en-US" dirty="0" smtClean="0"/>
              <a:t>Automates review of tax return before refunds</a:t>
            </a:r>
          </a:p>
          <a:p>
            <a:pPr lvl="1"/>
            <a:r>
              <a:rPr lang="en-US" dirty="0" smtClean="0"/>
              <a:t>Compares tax data with other data</a:t>
            </a:r>
          </a:p>
          <a:p>
            <a:pPr lvl="2"/>
            <a:r>
              <a:rPr lang="en-US" dirty="0" smtClean="0"/>
              <a:t>Summer: Crackdown on tax preparers who don’t pay own taxes</a:t>
            </a:r>
          </a:p>
          <a:p>
            <a:pPr lvl="2"/>
            <a:r>
              <a:rPr lang="en-US" dirty="0" smtClean="0"/>
              <a:t>March: suspended 8,900 NY drivers licenses for failing to pay taxes</a:t>
            </a:r>
          </a:p>
          <a:p>
            <a:pPr lvl="2"/>
            <a:r>
              <a:rPr lang="en-US" dirty="0" smtClean="0"/>
              <a:t>Last fall: Renew STAR credit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Update: Annual Filing Season Program (AFSP)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New program from IRS effective immediately for tax preparers</a:t>
            </a:r>
          </a:p>
          <a:p>
            <a:pPr lvl="1"/>
            <a:r>
              <a:rPr lang="en-US" dirty="0" smtClean="0"/>
              <a:t>Voluntary – “AFSP - Record of Completion”</a:t>
            </a:r>
          </a:p>
          <a:p>
            <a:pPr lvl="1"/>
            <a:r>
              <a:rPr lang="en-US" dirty="0" smtClean="0"/>
              <a:t>Focused on education – pass a test plus 18 hours of continuing education</a:t>
            </a:r>
          </a:p>
          <a:p>
            <a:pPr lvl="1"/>
            <a:r>
              <a:rPr lang="en-US" dirty="0" smtClean="0"/>
              <a:t>Weeds out bad preparers. NY also using data to eliminate bad preparers</a:t>
            </a:r>
          </a:p>
          <a:p>
            <a:r>
              <a:rPr lang="en-US" dirty="0" smtClean="0"/>
              <a:t>Benefits for taxpayers</a:t>
            </a:r>
          </a:p>
          <a:p>
            <a:pPr lvl="1"/>
            <a:r>
              <a:rPr lang="en-US" dirty="0" smtClean="0"/>
              <a:t>Know that tax preparer meets continuing education – higher quality</a:t>
            </a:r>
          </a:p>
          <a:p>
            <a:pPr lvl="1"/>
            <a:r>
              <a:rPr lang="en-US" dirty="0" smtClean="0"/>
              <a:t>Tax preparer can help with more problems based on the tax return they prepared</a:t>
            </a:r>
          </a:p>
          <a:p>
            <a:pPr lvl="1"/>
            <a:r>
              <a:rPr lang="en-US" dirty="0" smtClean="0"/>
              <a:t>Easier to find more qualified tax preparers; directory coming January 2015</a:t>
            </a:r>
          </a:p>
          <a:p>
            <a:r>
              <a:rPr lang="en-US" dirty="0" smtClean="0"/>
              <a:t>Unless you are part of this program, you can’t represent a tax payer for any matters. This enforced in 2016 for all tax years</a:t>
            </a:r>
          </a:p>
          <a:p>
            <a:r>
              <a:rPr lang="en-US" dirty="0" smtClean="0"/>
              <a:t>New York State implementing a similar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770-2655-40E5-BA2D-F6656C8D563A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Update: Nonprofit Organizations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Federal new short Form 1023-EZ</a:t>
            </a:r>
          </a:p>
          <a:p>
            <a:pPr marL="742950" lvl="2" indent="-342900">
              <a:buFont typeface="Calibri" pitchFamily="34" charset="0"/>
              <a:buChar char="‒"/>
            </a:pPr>
            <a:r>
              <a:rPr lang="en-US" sz="2800" dirty="0" smtClean="0"/>
              <a:t>Streamlined Application for Recognition of Exemption Under Section 501(c)(3)</a:t>
            </a:r>
          </a:p>
          <a:p>
            <a:pPr marL="742950" lvl="2" indent="-342900">
              <a:buFont typeface="Calibri" pitchFamily="34" charset="0"/>
              <a:buChar char="‒"/>
            </a:pPr>
            <a:r>
              <a:rPr lang="en-US" sz="2800" dirty="0" smtClean="0"/>
              <a:t>File electronically, only three pages!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New York Nonprofit Revitalization Act</a:t>
            </a:r>
          </a:p>
          <a:p>
            <a:pPr lvl="1"/>
            <a:r>
              <a:rPr lang="en-US" dirty="0" smtClean="0"/>
              <a:t>Biggest change in governance of nonprofits in decades</a:t>
            </a:r>
          </a:p>
          <a:p>
            <a:pPr lvl="1"/>
            <a:r>
              <a:rPr lang="en-US" dirty="0" smtClean="0"/>
              <a:t>Eliminate conflicts of interest and strengthen boards and financial reporting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+mn-ea"/>
                <a:cs typeface="+mn-cs"/>
              </a:rPr>
              <a:t>Update: Health Insurance Premium Tax Credit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kern="1200" dirty="0" smtClean="0">
                <a:solidFill>
                  <a:schemeClr val="tx1"/>
                </a:solidFill>
                <a:ea typeface="+mn-ea"/>
                <a:cs typeface="+mn-cs"/>
              </a:rPr>
              <a:t>Insurance must be purchased through an Insurance Exchange</a:t>
            </a:r>
          </a:p>
          <a:p>
            <a:r>
              <a:rPr lang="en-US" baseline="0" dirty="0" smtClean="0"/>
              <a:t>Not all insurance policies will qualify for tax benefits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Tax credit is </a:t>
            </a:r>
            <a:r>
              <a:rPr lang="en-US" u="sng" dirty="0" smtClean="0">
                <a:solidFill>
                  <a:srgbClr val="000000"/>
                </a:solidFill>
              </a:rPr>
              <a:t>refundable</a:t>
            </a:r>
            <a:r>
              <a:rPr lang="en-US" dirty="0" smtClean="0">
                <a:solidFill>
                  <a:srgbClr val="000000"/>
                </a:solidFill>
              </a:rPr>
              <a:t> and can be paid in advance to Exchange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Taxpayers will receive new forms from insurance providers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Notify Insurance Marketplace and qualify for new enrollment period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Move, marriage/divorce, change in dependents, new/lost job, income changes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Reconcile tax credit received with credit allowed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CD9C-E806-4A03-87B1-BCBF90E5CE92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Update: Shared Responsibility Penalty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“Shared Responsibility” is effective January 1, 2014</a:t>
            </a:r>
          </a:p>
          <a:p>
            <a:pPr lvl="0"/>
            <a:r>
              <a:rPr lang="en-US" baseline="0" dirty="0" smtClean="0"/>
              <a:t>Either “minimum essential coverage” OR “exemption” OR “penalty”</a:t>
            </a:r>
          </a:p>
          <a:p>
            <a:r>
              <a:rPr lang="en-US" dirty="0" smtClean="0"/>
              <a:t>Essential coverage </a:t>
            </a:r>
          </a:p>
          <a:p>
            <a:r>
              <a:rPr lang="en-US" dirty="0" smtClean="0"/>
              <a:t>Numerous exemptions</a:t>
            </a:r>
          </a:p>
          <a:p>
            <a:pPr lvl="1"/>
            <a:r>
              <a:rPr lang="en-US" dirty="0" smtClean="0"/>
              <a:t>Medicare, some clergy, etc., etc.</a:t>
            </a:r>
          </a:p>
          <a:p>
            <a:pPr marR="0" lvl="0" rtl="0"/>
            <a:r>
              <a:rPr lang="en-US" baseline="0" dirty="0" smtClean="0"/>
              <a:t>Shared Responsibility Penalty</a:t>
            </a:r>
          </a:p>
          <a:p>
            <a:pPr lvl="1"/>
            <a:r>
              <a:rPr lang="en-US" dirty="0" smtClean="0"/>
              <a:t>Individual mandate covers everyone</a:t>
            </a:r>
          </a:p>
          <a:p>
            <a:pPr lvl="2"/>
            <a:r>
              <a:rPr lang="en-US" dirty="0" smtClean="0"/>
              <a:t>Begins when uninsured for more than 3 months</a:t>
            </a:r>
          </a:p>
          <a:p>
            <a:pPr lvl="2"/>
            <a:r>
              <a:rPr lang="en-US" u="sng" baseline="0" dirty="0" smtClean="0"/>
              <a:t>Greater of</a:t>
            </a:r>
            <a:r>
              <a:rPr lang="en-US" baseline="0" dirty="0" smtClean="0"/>
              <a:t> 1% of income or $95 per adult family member and </a:t>
            </a:r>
            <a:r>
              <a:rPr lang="en-US" dirty="0" smtClean="0"/>
              <a:t>$47.50 per child (</a:t>
            </a:r>
            <a:r>
              <a:rPr lang="en-US" baseline="0" dirty="0" smtClean="0"/>
              <a:t>max $285 for 2014)</a:t>
            </a:r>
          </a:p>
          <a:p>
            <a:pPr lvl="2"/>
            <a:r>
              <a:rPr lang="en-US" baseline="0" dirty="0" smtClean="0"/>
              <a:t>Increases in subsequent years </a:t>
            </a:r>
            <a:r>
              <a:rPr lang="en-US" dirty="0" smtClean="0"/>
              <a:t>(e.g. greater of 2% of income or $325/975 for 2015)</a:t>
            </a:r>
            <a:r>
              <a:rPr lang="en-US" baseline="0" dirty="0" smtClean="0"/>
              <a:t> </a:t>
            </a:r>
          </a:p>
          <a:p>
            <a:pPr lvl="2"/>
            <a:r>
              <a:rPr lang="en-US" dirty="0" smtClean="0"/>
              <a:t>Example: Family income is $80k then 2014 fine is $1,600 (&gt;$285)</a:t>
            </a:r>
            <a:endParaRPr lang="en-US" baseline="0" dirty="0" smtClean="0"/>
          </a:p>
          <a:p>
            <a:pPr marR="0" lvl="1" rtl="0"/>
            <a:r>
              <a:rPr lang="en-US" baseline="0" dirty="0" smtClean="0"/>
              <a:t>Implemented via federal tax collection system Form 1040</a:t>
            </a:r>
          </a:p>
          <a:p>
            <a:pPr lvl="2"/>
            <a:r>
              <a:rPr lang="en-US" baseline="0" dirty="0" smtClean="0"/>
              <a:t>Without documentation, IRS will add penalty to tax bill</a:t>
            </a:r>
          </a:p>
          <a:p>
            <a:pPr lvl="2"/>
            <a:r>
              <a:rPr lang="en-US" baseline="0" dirty="0" smtClean="0"/>
              <a:t>Penalty will offset refunds</a:t>
            </a:r>
          </a:p>
          <a:p>
            <a:pPr lvl="2"/>
            <a:r>
              <a:rPr lang="en-US" baseline="0" dirty="0" smtClean="0"/>
              <a:t>IRS can’t set liens, garnishee wages or do other things to collect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D7BE-F071-4F42-AB33-0480326AEE57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dirty="0" smtClean="0"/>
              <a:t>Update: Taxation of Global Income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aseline="0" dirty="0" smtClean="0"/>
              <a:t>US one of few countries</a:t>
            </a:r>
            <a:r>
              <a:rPr lang="en-US" dirty="0" smtClean="0"/>
              <a:t> that taxes income regardless where earned</a:t>
            </a:r>
          </a:p>
          <a:p>
            <a:r>
              <a:rPr lang="en-US" dirty="0" smtClean="0"/>
              <a:t>US has major initiatives to find income “hidden” outside the US</a:t>
            </a:r>
          </a:p>
          <a:p>
            <a:pPr lvl="1"/>
            <a:r>
              <a:rPr lang="en-US" baseline="0" dirty="0" smtClean="0"/>
              <a:t>Going after fat cats and kitty cats alike</a:t>
            </a:r>
          </a:p>
          <a:p>
            <a:pPr lvl="1"/>
            <a:r>
              <a:rPr lang="en-US" dirty="0" smtClean="0"/>
              <a:t>Penalties are punitive and onerous </a:t>
            </a:r>
          </a:p>
          <a:p>
            <a:pPr lvl="1"/>
            <a:r>
              <a:rPr lang="en-US" dirty="0" smtClean="0"/>
              <a:t>No 3 year statute of limitations</a:t>
            </a:r>
          </a:p>
          <a:p>
            <a:pPr lvl="1"/>
            <a:r>
              <a:rPr lang="en-US" dirty="0" smtClean="0"/>
              <a:t>IRS voluntary program</a:t>
            </a:r>
            <a:endParaRPr lang="en-US" baseline="0" dirty="0" smtClean="0"/>
          </a:p>
          <a:p>
            <a:r>
              <a:rPr lang="en-US" baseline="0" dirty="0" smtClean="0"/>
              <a:t>US Treasury has two programs</a:t>
            </a:r>
          </a:p>
          <a:p>
            <a:pPr lvl="1"/>
            <a:r>
              <a:rPr lang="en-US" baseline="0" dirty="0" smtClean="0"/>
              <a:t>FATCA – Foreign Account Tax Compliance Act (effective March 2010)</a:t>
            </a:r>
          </a:p>
          <a:p>
            <a:pPr lvl="2"/>
            <a:r>
              <a:rPr lang="en-US" dirty="0" smtClean="0"/>
              <a:t>Form 114 Report of Foreign Bank and Financial Accounts (FBAR)</a:t>
            </a:r>
          </a:p>
          <a:p>
            <a:pPr lvl="2"/>
            <a:r>
              <a:rPr lang="en-US" dirty="0" smtClean="0"/>
              <a:t>Reporting required if ownership interest in a financial account domiciled </a:t>
            </a:r>
            <a:r>
              <a:rPr lang="en-US" baseline="0" dirty="0" smtClean="0"/>
              <a:t>outside the US if value of the account(s) greater than $10k at any one time during the year</a:t>
            </a:r>
          </a:p>
          <a:p>
            <a:pPr lvl="2"/>
            <a:r>
              <a:rPr lang="en-US" baseline="0" dirty="0" smtClean="0"/>
              <a:t>File Form 114 with US Treasury Department,</a:t>
            </a:r>
            <a:r>
              <a:rPr lang="en-US" dirty="0" smtClean="0"/>
              <a:t> </a:t>
            </a:r>
            <a:r>
              <a:rPr lang="en-US" baseline="0" dirty="0" smtClean="0"/>
              <a:t>not with IRS</a:t>
            </a:r>
          </a:p>
          <a:p>
            <a:pPr lvl="1"/>
            <a:r>
              <a:rPr lang="en-US" baseline="0" dirty="0" smtClean="0"/>
              <a:t>Form 8938 Statement of Specified Foreign Financial Assets (Dec 2011)</a:t>
            </a:r>
          </a:p>
          <a:p>
            <a:pPr lvl="2" algn="just"/>
            <a:r>
              <a:rPr lang="en-US" baseline="0" dirty="0" smtClean="0"/>
              <a:t>If value of accounts were $50/100k on last day of year or $75/150k at any time during the year</a:t>
            </a:r>
          </a:p>
          <a:p>
            <a:pPr lvl="2"/>
            <a:r>
              <a:rPr lang="en-US" dirty="0" smtClean="0"/>
              <a:t>Many countries now or soon reporting account data to IRS. Treaty countries include: UK, Germany, Switzerland, Bermuda, BVI. Talks far along with Israel</a:t>
            </a:r>
          </a:p>
          <a:p>
            <a:pPr lvl="2"/>
            <a:r>
              <a:rPr lang="en-US" baseline="0" dirty="0" smtClean="0"/>
              <a:t>File with the IRS Form </a:t>
            </a:r>
            <a:r>
              <a:rPr lang="en-US" dirty="0" smtClean="0"/>
              <a:t>1040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8E0F-F697-421C-8A5E-44582669F490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Should I file MFS (married filing separately)?</a:t>
            </a:r>
          </a:p>
          <a:p>
            <a:r>
              <a:rPr lang="en-US" dirty="0" smtClean="0"/>
              <a:t>Do I owe self employment taxes?</a:t>
            </a:r>
          </a:p>
          <a:p>
            <a:r>
              <a:rPr lang="en-US" dirty="0" smtClean="0"/>
              <a:t>Why did I get this letter from the IRS or NY?</a:t>
            </a:r>
          </a:p>
          <a:p>
            <a:r>
              <a:rPr lang="en-US" dirty="0" smtClean="0"/>
              <a:t>Can I use a credit card statement to support a tax deduction?</a:t>
            </a:r>
          </a:p>
          <a:p>
            <a:r>
              <a:rPr lang="en-US" dirty="0" smtClean="0"/>
              <a:t>If I give more than $14k to my daughter, is that taxable?</a:t>
            </a:r>
          </a:p>
          <a:p>
            <a:r>
              <a:rPr lang="en-US" dirty="0" smtClean="0"/>
              <a:t>Do I need to report income from an overseas account?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Alpha and Tax Alpha?</a:t>
            </a:r>
          </a:p>
          <a:p>
            <a:r>
              <a:rPr lang="en-US" dirty="0" smtClean="0"/>
              <a:t>Tax Planning to increase Alpha</a:t>
            </a:r>
          </a:p>
          <a:p>
            <a:pPr lvl="1"/>
            <a:r>
              <a:rPr lang="en-US" dirty="0" smtClean="0"/>
              <a:t>Tax exempt investment income</a:t>
            </a:r>
          </a:p>
          <a:p>
            <a:pPr lvl="1"/>
            <a:r>
              <a:rPr lang="en-US" dirty="0" smtClean="0"/>
              <a:t>Tax deferred income</a:t>
            </a:r>
          </a:p>
          <a:p>
            <a:pPr lvl="1"/>
            <a:r>
              <a:rPr lang="en-US" dirty="0" smtClean="0"/>
              <a:t>Shifting investment income to optimize taxes</a:t>
            </a:r>
          </a:p>
          <a:p>
            <a:r>
              <a:rPr lang="en-US" dirty="0" smtClean="0"/>
              <a:t>2014-2015 tax update</a:t>
            </a:r>
          </a:p>
          <a:p>
            <a:r>
              <a:rPr lang="en-US" dirty="0" smtClean="0"/>
              <a:t>Frequently asked questions</a:t>
            </a:r>
          </a:p>
          <a:p>
            <a:r>
              <a:rPr lang="en-US" dirty="0" smtClean="0"/>
              <a:t>Self help – on your own with the IRS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770-2655-40E5-BA2D-F6656C8D563A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Help Tax 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IRS phone service: forget about it!</a:t>
            </a:r>
          </a:p>
          <a:p>
            <a:r>
              <a:rPr lang="en-US" dirty="0" smtClean="0"/>
              <a:t>Go to website: www.IRS.gov</a:t>
            </a:r>
          </a:p>
          <a:p>
            <a:r>
              <a:rPr lang="en-US" dirty="0" smtClean="0"/>
              <a:t>YouTube or </a:t>
            </a:r>
            <a:r>
              <a:rPr lang="en-US" dirty="0" smtClean="0">
                <a:hlinkClick r:id="rId2"/>
              </a:rPr>
              <a:t>www.irsvideos.gov</a:t>
            </a:r>
            <a:endParaRPr lang="en-US" dirty="0" smtClean="0"/>
          </a:p>
          <a:p>
            <a:r>
              <a:rPr lang="en-US" dirty="0" smtClean="0"/>
              <a:t>Begin Google searches with “IRS” or “New York Department of Taxation”</a:t>
            </a:r>
          </a:p>
          <a:p>
            <a:r>
              <a:rPr lang="en-US" dirty="0" smtClean="0"/>
              <a:t>File free if you meet income requirements</a:t>
            </a:r>
          </a:p>
          <a:p>
            <a:pPr lvl="1"/>
            <a:r>
              <a:rPr lang="en-US" dirty="0" smtClean="0"/>
              <a:t>Google “IRS free file”</a:t>
            </a:r>
          </a:p>
          <a:p>
            <a:r>
              <a:rPr lang="en-US" dirty="0" smtClean="0"/>
              <a:t>Pay online or set up periodic payments</a:t>
            </a:r>
          </a:p>
          <a:p>
            <a:pPr lvl="1"/>
            <a:r>
              <a:rPr lang="en-US" dirty="0" smtClean="0"/>
              <a:t>Google “IRS direct pay”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3111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Daniel Olson, CFA, CFP®, Registered Tax Return Preparer</a:t>
            </a:r>
          </a:p>
          <a:p>
            <a:r>
              <a:rPr lang="en-US" sz="2800" dirty="0" smtClean="0"/>
              <a:t>Olson Tax and Financial Planning LLC</a:t>
            </a:r>
          </a:p>
          <a:p>
            <a:r>
              <a:rPr lang="en-US" sz="2800" dirty="0" smtClean="0"/>
              <a:t>106-19 Metropolitan Avenue</a:t>
            </a:r>
          </a:p>
          <a:p>
            <a:r>
              <a:rPr lang="en-US" sz="2800" dirty="0" smtClean="0"/>
              <a:t>Forest Hills, NY 11375</a:t>
            </a:r>
          </a:p>
          <a:p>
            <a:r>
              <a:rPr lang="en-US" sz="2800" dirty="0" smtClean="0"/>
              <a:t>718.551.8244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0ACF-5E1A-44E1-ADE1-C2D4102469F9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Alpha?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Hot topic: What is the value of active management?</a:t>
            </a:r>
          </a:p>
          <a:p>
            <a:pPr lvl="1"/>
            <a:r>
              <a:rPr lang="en-US" dirty="0" smtClean="0"/>
              <a:t>Alpha = Actual Return – Total Expected Return</a:t>
            </a:r>
          </a:p>
          <a:p>
            <a:pPr lvl="1"/>
            <a:r>
              <a:rPr lang="en-US" dirty="0" smtClean="0"/>
              <a:t>Total Expected Return = Risk Free Rate + Beta (Market Return – Risk Free Rate)</a:t>
            </a:r>
          </a:p>
          <a:p>
            <a:pPr lvl="1"/>
            <a:r>
              <a:rPr lang="en-US" dirty="0" smtClean="0"/>
              <a:t>If Total Return is greater than Expected Return, that is value a manager adds, that is positive Alpha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Total Return US Stock Market: 6% = 2.5% + 1 (6% -2.5%)</a:t>
            </a:r>
          </a:p>
          <a:p>
            <a:pPr lvl="1"/>
            <a:r>
              <a:rPr lang="en-US" dirty="0" smtClean="0"/>
              <a:t>If portfolio return is 7%, then Alpha is 1% (7% - 6%)</a:t>
            </a:r>
          </a:p>
          <a:p>
            <a:r>
              <a:rPr lang="en-US" dirty="0" smtClean="0"/>
              <a:t>Alpha is generally a “before taxes” return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“Tax Alpha”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Definition: Tax Alpha is the value an advisor adds by implementing investment strategies that reduce taxes</a:t>
            </a:r>
          </a:p>
          <a:p>
            <a:r>
              <a:rPr lang="en-US" dirty="0" smtClean="0"/>
              <a:t>Tax Alpha = Actual Portfolio Return – taxes paid</a:t>
            </a:r>
          </a:p>
          <a:p>
            <a:r>
              <a:rPr lang="en-US" dirty="0" smtClean="0"/>
              <a:t>Key drivers of Tax Alpha</a:t>
            </a:r>
          </a:p>
          <a:p>
            <a:pPr lvl="1"/>
            <a:r>
              <a:rPr lang="en-US" dirty="0" smtClean="0"/>
              <a:t>Asset location (create 0 to 0.75% annual value*)</a:t>
            </a:r>
          </a:p>
          <a:p>
            <a:pPr lvl="2"/>
            <a:r>
              <a:rPr lang="en-US" dirty="0" smtClean="0"/>
              <a:t>Placement of assets between taxable and tax advantaged accounts</a:t>
            </a:r>
          </a:p>
          <a:p>
            <a:pPr lvl="1"/>
            <a:r>
              <a:rPr lang="en-US" dirty="0" smtClean="0"/>
              <a:t>Withdrawal order during retirement (create 0-0.7% annual value*)</a:t>
            </a:r>
          </a:p>
          <a:p>
            <a:pPr lvl="2"/>
            <a:r>
              <a:rPr lang="en-US" dirty="0" smtClean="0"/>
              <a:t>Where you invest during the accumulation phase?</a:t>
            </a:r>
          </a:p>
          <a:p>
            <a:pPr lvl="2"/>
            <a:r>
              <a:rPr lang="en-US" dirty="0" smtClean="0"/>
              <a:t>From which accounts do you withdraw during spending phase?</a:t>
            </a:r>
          </a:p>
          <a:p>
            <a:r>
              <a:rPr lang="en-US" dirty="0" smtClean="0"/>
              <a:t>* Research from Vanguard. Reference available on request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 Alpha: Example of 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Assume $100,000 investment, and</a:t>
            </a:r>
          </a:p>
          <a:p>
            <a:r>
              <a:rPr lang="en-US" dirty="0" smtClean="0"/>
              <a:t>Earnings of 3% or $3,000 per annum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438400"/>
          <a:ext cx="80010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752600"/>
                <a:gridCol w="1524000"/>
                <a:gridCol w="1219200"/>
                <a:gridCol w="1028700"/>
                <a:gridCol w="1333500"/>
              </a:tblGrid>
              <a:tr h="1188720">
                <a:tc>
                  <a:txBody>
                    <a:bodyPr/>
                    <a:lstStyle/>
                    <a:p>
                      <a:r>
                        <a:rPr lang="en-US" dirty="0" smtClean="0"/>
                        <a:t>Tax Bracket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Bracket Taxable</a:t>
                      </a:r>
                      <a:r>
                        <a:rPr lang="en-US" baseline="0" dirty="0" smtClean="0"/>
                        <a:t> Income, MFJ ($k) for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Ordinary Income, e.g. Interest ($)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Qualified Dividends or LTCGs ($)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Savings per annum ($)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Yield Equivalent of Savings, p.a.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0.30%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18-74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0.45%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74-149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0.30%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149-227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0.39%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227-405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0.54%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405-457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0.60%</a:t>
                      </a:r>
                      <a:endParaRPr lang="en-US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 smtClean="0"/>
                        <a:t>39.6+3.8%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457+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aseline="0" dirty="0" smtClean="0"/>
              <a:t>Creating Tax Alpha with</a:t>
            </a:r>
            <a:r>
              <a:rPr lang="en-US" dirty="0" smtClean="0"/>
              <a:t> </a:t>
            </a:r>
            <a:r>
              <a:rPr lang="en-US" baseline="0" dirty="0" smtClean="0"/>
              <a:t>Tax Planning: Definitions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Marginal rate vs Tax Bracket rate</a:t>
            </a:r>
          </a:p>
          <a:p>
            <a:pPr lvl="1"/>
            <a:r>
              <a:rPr lang="en-US" dirty="0" smtClean="0"/>
              <a:t>Marginal: impact on taxable income including state</a:t>
            </a:r>
          </a:p>
          <a:p>
            <a:pPr lvl="1"/>
            <a:r>
              <a:rPr lang="en-US" dirty="0" smtClean="0"/>
              <a:t>Bracket: impact of tax tables on taxable income</a:t>
            </a:r>
          </a:p>
          <a:p>
            <a:pPr lvl="1"/>
            <a:r>
              <a:rPr lang="en-US" dirty="0" smtClean="0"/>
              <a:t>Alternative Minimum Tax (AMT) changes most of the rules</a:t>
            </a:r>
          </a:p>
          <a:p>
            <a:pPr marR="0" lvl="0" rtl="0"/>
            <a:r>
              <a:rPr lang="en-US" baseline="0" dirty="0" smtClean="0"/>
              <a:t>Adjusted Gross Income (AGI)</a:t>
            </a:r>
            <a:r>
              <a:rPr lang="en-US" dirty="0" smtClean="0"/>
              <a:t> </a:t>
            </a:r>
            <a:r>
              <a:rPr lang="en-US" baseline="0" dirty="0" smtClean="0"/>
              <a:t>vs Taxable Income</a:t>
            </a:r>
          </a:p>
          <a:p>
            <a:pPr lvl="1"/>
            <a:r>
              <a:rPr lang="en-US" dirty="0" smtClean="0"/>
              <a:t>Deductions or adjustments before AGI or after AGI</a:t>
            </a:r>
          </a:p>
          <a:p>
            <a:pPr lvl="1"/>
            <a:r>
              <a:rPr lang="en-US" dirty="0" smtClean="0"/>
              <a:t>Phaseouts impact deductions, credits and exemptions</a:t>
            </a:r>
          </a:p>
          <a:p>
            <a:r>
              <a:rPr lang="en-US" dirty="0" smtClean="0"/>
              <a:t>Investment vs Account </a:t>
            </a:r>
            <a:r>
              <a:rPr lang="en-US" dirty="0" smtClean="0"/>
              <a:t>vs Product</a:t>
            </a:r>
            <a:endParaRPr lang="en-US" dirty="0" smtClean="0"/>
          </a:p>
          <a:p>
            <a:pPr lvl="1"/>
            <a:r>
              <a:rPr lang="en-US" dirty="0" smtClean="0"/>
              <a:t>Investment is an asset; it can be held in a variety of accounts </a:t>
            </a:r>
            <a:r>
              <a:rPr lang="en-US" dirty="0" smtClean="0"/>
              <a:t>(e.g. stock in an IRA</a:t>
            </a:r>
          </a:p>
          <a:p>
            <a:pPr lvl="1"/>
            <a:r>
              <a:rPr lang="en-US" dirty="0" smtClean="0"/>
              <a:t>Product can hold an investment; products can be in accounts (e.g. variable annuity)</a:t>
            </a:r>
            <a:endParaRPr lang="en-US" dirty="0" smtClean="0"/>
          </a:p>
          <a:p>
            <a:r>
              <a:rPr lang="en-US" dirty="0" smtClean="0"/>
              <a:t>Know </a:t>
            </a:r>
            <a:r>
              <a:rPr lang="en-US" dirty="0" smtClean="0"/>
              <a:t>your cost basis</a:t>
            </a:r>
          </a:p>
          <a:p>
            <a:pPr lvl="1"/>
            <a:r>
              <a:rPr lang="en-US" dirty="0" smtClean="0"/>
              <a:t>Specific Selection vs FIFO vs LIFO</a:t>
            </a:r>
          </a:p>
          <a:p>
            <a:pPr lvl="1"/>
            <a:r>
              <a:rPr lang="en-US" dirty="0" smtClean="0"/>
              <a:t>Use Specific Selection in taxable accounts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D4B2-F9FE-4498-ACBD-0875EC221D90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Planning: Some Investment Income is Better than Other?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Exempt better than deferral – never pay tax</a:t>
            </a:r>
          </a:p>
          <a:p>
            <a:r>
              <a:rPr lang="en-US" dirty="0" smtClean="0"/>
              <a:t>Deferral better than current period – pay tax later</a:t>
            </a:r>
          </a:p>
          <a:p>
            <a:r>
              <a:rPr lang="en-US" dirty="0" smtClean="0"/>
              <a:t>Qualified dividends better than interest or non-qualified dividends – 15% vs Marginal Rate</a:t>
            </a:r>
          </a:p>
          <a:p>
            <a:r>
              <a:rPr lang="en-US" dirty="0" smtClean="0"/>
              <a:t>Long term capital gains better than short term capital gains – 15% vs Marginal Rate</a:t>
            </a:r>
          </a:p>
          <a:p>
            <a:r>
              <a:rPr lang="en-US" dirty="0" smtClean="0"/>
              <a:t>Specific identification for investment basis better than average cost or first in first out (FIFO) – smooth taxable income</a:t>
            </a:r>
          </a:p>
          <a:p>
            <a:r>
              <a:rPr lang="en-US" dirty="0" smtClean="0"/>
              <a:t>Passive investing better than active</a:t>
            </a:r>
          </a:p>
          <a:p>
            <a:r>
              <a:rPr lang="en-US" b="1" i="1" dirty="0" smtClean="0"/>
              <a:t>Asset location determines how income is taxed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Planning: Hedge Your Bets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strategies depend on knowing the tax rate today versus the tax rate in a future period</a:t>
            </a:r>
          </a:p>
          <a:p>
            <a:pPr lvl="1"/>
            <a:r>
              <a:rPr lang="en-US" dirty="0" smtClean="0"/>
              <a:t>E.g. Conversion of traditional IRA to a Roth IRA</a:t>
            </a:r>
          </a:p>
          <a:p>
            <a:r>
              <a:rPr lang="en-US" dirty="0" smtClean="0"/>
              <a:t>But we don’t know future</a:t>
            </a:r>
          </a:p>
          <a:p>
            <a:pPr lvl="1"/>
            <a:r>
              <a:rPr lang="en-US" dirty="0" smtClean="0"/>
              <a:t>Tax rates</a:t>
            </a:r>
          </a:p>
          <a:p>
            <a:pPr lvl="1"/>
            <a:r>
              <a:rPr lang="en-US" dirty="0" smtClean="0"/>
              <a:t>Congressional action on IRA</a:t>
            </a:r>
          </a:p>
          <a:p>
            <a:r>
              <a:rPr lang="en-US" dirty="0" smtClean="0"/>
              <a:t>Hedge: use a variety of accounts</a:t>
            </a:r>
          </a:p>
          <a:p>
            <a:pPr lvl="1"/>
            <a:r>
              <a:rPr lang="en-US" dirty="0" smtClean="0"/>
              <a:t>Tax deferred</a:t>
            </a:r>
          </a:p>
          <a:p>
            <a:pPr lvl="1"/>
            <a:r>
              <a:rPr lang="en-US" dirty="0" smtClean="0"/>
              <a:t>Tax exempt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E373-3ADB-49EB-9807-5885F97B0FB1}" type="datetime1">
              <a:rPr lang="en-US" smtClean="0"/>
              <a:pPr/>
              <a:t>9/26/2014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29758</TotalTime>
  <Words>2594</Words>
  <Application>Microsoft Office PowerPoint</Application>
  <PresentationFormat>On-screen Show (4:3)</PresentationFormat>
  <Paragraphs>358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Tax Alpha: How Tax Planning Can Add Risk Free Investment Returns</vt:lpstr>
      <vt:lpstr>Presentation Goals</vt:lpstr>
      <vt:lpstr>Agenda</vt:lpstr>
      <vt:lpstr>What is Alpha?</vt:lpstr>
      <vt:lpstr>What is “Tax Alpha”</vt:lpstr>
      <vt:lpstr>Tax Alpha: Example of Benefits</vt:lpstr>
      <vt:lpstr>Creating Tax Alpha with Tax Planning: Definitions</vt:lpstr>
      <vt:lpstr>Tax Planning: Some Investment Income is Better than Other?</vt:lpstr>
      <vt:lpstr>Tax Planning: Hedge Your Bets</vt:lpstr>
      <vt:lpstr>Sources of Tax Savings: Asset Location</vt:lpstr>
      <vt:lpstr>Sources of Tax Savings: Asset Location</vt:lpstr>
      <vt:lpstr>Tax Exempt: Muni Bonds</vt:lpstr>
      <vt:lpstr>Tax Exempt: 0% Tax Bracket</vt:lpstr>
      <vt:lpstr>Tax Exempt: Healthcare Savings Accounts (HSAs) </vt:lpstr>
      <vt:lpstr>Tax Exempt: Donor Advised Funds</vt:lpstr>
      <vt:lpstr>Tax Exempt: Capital Loss Carry Forwards</vt:lpstr>
      <vt:lpstr>Tax Deferred: Exchange Traded Funds, Not Mutual Funds</vt:lpstr>
      <vt:lpstr>Tax Deferred: Passive Rather than Active Investing</vt:lpstr>
      <vt:lpstr>Tax Alpha: Withdrawal Order</vt:lpstr>
      <vt:lpstr>Tax Alpha: Withdrawal Strategy</vt:lpstr>
      <vt:lpstr>Case Study: Back Door Roth IRA</vt:lpstr>
      <vt:lpstr>Update: Federal and NY Estate Taxes</vt:lpstr>
      <vt:lpstr>Update: Modernized eFiling</vt:lpstr>
      <vt:lpstr>Update: Annual Filing Season Program (AFSP)</vt:lpstr>
      <vt:lpstr>Update: Nonprofit Organizations</vt:lpstr>
      <vt:lpstr>Update: Health Insurance Premium Tax Credit </vt:lpstr>
      <vt:lpstr>Update: Shared Responsibility Penalty</vt:lpstr>
      <vt:lpstr>Update: Taxation of Global Income</vt:lpstr>
      <vt:lpstr>Frequently Asked Questions</vt:lpstr>
      <vt:lpstr>Self Help Tax Sources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Olson</dc:creator>
  <cp:lastModifiedBy>Olson</cp:lastModifiedBy>
  <cp:revision>418</cp:revision>
  <dcterms:created xsi:type="dcterms:W3CDTF">2013-09-06T12:13:27Z</dcterms:created>
  <dcterms:modified xsi:type="dcterms:W3CDTF">2014-09-27T15:08:44Z</dcterms:modified>
</cp:coreProperties>
</file>